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4" r:id="rId2"/>
    <p:sldId id="272" r:id="rId3"/>
    <p:sldId id="258" r:id="rId4"/>
    <p:sldId id="259" r:id="rId5"/>
    <p:sldId id="277" r:id="rId6"/>
    <p:sldId id="278" r:id="rId7"/>
    <p:sldId id="298" r:id="rId8"/>
    <p:sldId id="287" r:id="rId9"/>
    <p:sldId id="288" r:id="rId10"/>
    <p:sldId id="289" r:id="rId11"/>
    <p:sldId id="290" r:id="rId12"/>
    <p:sldId id="299" r:id="rId13"/>
    <p:sldId id="279" r:id="rId14"/>
    <p:sldId id="263" r:id="rId15"/>
    <p:sldId id="264" r:id="rId16"/>
    <p:sldId id="280" r:id="rId17"/>
    <p:sldId id="300" r:id="rId18"/>
    <p:sldId id="281" r:id="rId19"/>
    <p:sldId id="291" r:id="rId20"/>
    <p:sldId id="265" r:id="rId21"/>
    <p:sldId id="284" r:id="rId22"/>
    <p:sldId id="301" r:id="rId23"/>
    <p:sldId id="292" r:id="rId24"/>
    <p:sldId id="293" r:id="rId25"/>
    <p:sldId id="294" r:id="rId26"/>
    <p:sldId id="295" r:id="rId27"/>
    <p:sldId id="302" r:id="rId28"/>
    <p:sldId id="296" r:id="rId29"/>
    <p:sldId id="297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dule Boland" initials="GB" lastIdx="12" clrIdx="0">
    <p:extLst>
      <p:ext uri="{19B8F6BF-5375-455C-9EA6-DF929625EA0E}">
        <p15:presenceInfo xmlns:p15="http://schemas.microsoft.com/office/powerpoint/2012/main" userId="S-1-5-21-4088402356-2896524757-4053301902-1185" providerId="AD"/>
      </p:ext>
    </p:extLst>
  </p:cmAuthor>
  <p:cmAuthor id="2" name="Jorien van Treeck" initials="JvT" lastIdx="2" clrIdx="1">
    <p:extLst>
      <p:ext uri="{19B8F6BF-5375-455C-9EA6-DF929625EA0E}">
        <p15:presenceInfo xmlns:p15="http://schemas.microsoft.com/office/powerpoint/2012/main" userId="Jorien van Treeck" providerId="None"/>
      </p:ext>
    </p:extLst>
  </p:cmAuthor>
  <p:cmAuthor id="3" name="Patricia Pennings" initials="PP" lastIdx="14" clrIdx="2">
    <p:extLst>
      <p:ext uri="{19B8F6BF-5375-455C-9EA6-DF929625EA0E}">
        <p15:presenceInfo xmlns:p15="http://schemas.microsoft.com/office/powerpoint/2012/main" userId="S-1-5-21-1718138-1908961035-402144587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1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3A9E8-5D93-4191-8E71-6000DBA24025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F2D76-D9E7-43DF-9CCB-F5FF2E6093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695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Vertel dat keuze A en B tegelijk kunnen.</a:t>
            </a:r>
          </a:p>
          <a:p>
            <a:r>
              <a:rPr lang="nl-NL" dirty="0"/>
              <a:t>Geef ook informatie over</a:t>
            </a:r>
            <a:r>
              <a:rPr lang="nl-NL" baseline="0" dirty="0"/>
              <a:t> de zorgverzekering bij doorverwijzen naar een fysiotherapeut of diëtist.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F2D76-D9E7-43DF-9CCB-F5FF2E60931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3108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Vertel dat keuze A en B tegelijk kunnen.</a:t>
            </a:r>
          </a:p>
          <a:p>
            <a:r>
              <a:rPr lang="nl-NL" dirty="0"/>
              <a:t>Geef ook informatie over</a:t>
            </a:r>
            <a:r>
              <a:rPr lang="nl-NL" baseline="0" dirty="0"/>
              <a:t> de zorgverzekering bij doorverwijzen naar een fysiotherapeut of diëtist.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F2D76-D9E7-43DF-9CCB-F5FF2E60931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2330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Vertel welke bijwerkingen de gekozen pijnstiller heeft.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F2D76-D9E7-43DF-9CCB-F5FF2E60931B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5753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F2D76-D9E7-43DF-9CCB-F5FF2E60931B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7170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F2D76-D9E7-43DF-9CCB-F5FF2E60931B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9942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Vertel dat keuze A en B tegelijk kunnen.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F2D76-D9E7-43DF-9CCB-F5FF2E60931B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1799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Vertel de overige</a:t>
            </a:r>
            <a:r>
              <a:rPr lang="nl-NL" baseline="0" dirty="0"/>
              <a:t> risico’s en de risicofactoren als roken, te zwaar zijn of andere ziektes hebben.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F2D76-D9E7-43DF-9CCB-F5FF2E60931B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8306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Maak een keuze tussen dia 28 of 29.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F2D76-D9E7-43DF-9CCB-F5FF2E60931B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1890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Deze dia is niet voor de patiënt.</a:t>
            </a:r>
          </a:p>
          <a:p>
            <a:r>
              <a:rPr lang="nl-NL" dirty="0"/>
              <a:t>Een gebruikershandleiding</a:t>
            </a:r>
            <a:r>
              <a:rPr lang="nl-NL" baseline="0" dirty="0"/>
              <a:t> voor de keuzekaart-in-beeld vindt u op</a:t>
            </a:r>
            <a:r>
              <a:rPr lang="nl-NL" baseline="0"/>
              <a:t>: </a:t>
            </a:r>
            <a:r>
              <a:rPr lang="nl-NL" baseline="0" smtClean="0"/>
              <a:t>https://demedischspecialist.nl/sites/default/files/2022-07/handleiding_keuzekaart_in_beeld.pdf</a:t>
            </a:r>
          </a:p>
          <a:p>
            <a:r>
              <a:rPr lang="nl-NL" baseline="0" smtClean="0"/>
              <a:t>De </a:t>
            </a:r>
            <a:r>
              <a:rPr lang="nl-NL" baseline="0" dirty="0"/>
              <a:t>keuzekaarten en keuzekaarten-in-beeld vindt u op www.thuisarts.nl/keuzekaarten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F2D76-D9E7-43DF-9CCB-F5FF2E60931B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388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8703-10C9-40AF-BDC6-D4A58B31E00D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B072-7F70-4F63-B7CC-E2A31DA7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75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8703-10C9-40AF-BDC6-D4A58B31E00D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B072-7F70-4F63-B7CC-E2A31DA7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694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8703-10C9-40AF-BDC6-D4A58B31E00D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B072-7F70-4F63-B7CC-E2A31DA7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512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8703-10C9-40AF-BDC6-D4A58B31E00D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B072-7F70-4F63-B7CC-E2A31DA7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23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8703-10C9-40AF-BDC6-D4A58B31E00D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B072-7F70-4F63-B7CC-E2A31DA7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45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8703-10C9-40AF-BDC6-D4A58B31E00D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B072-7F70-4F63-B7CC-E2A31DA7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19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8703-10C9-40AF-BDC6-D4A58B31E00D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B072-7F70-4F63-B7CC-E2A31DA7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271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8703-10C9-40AF-BDC6-D4A58B31E00D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B072-7F70-4F63-B7CC-E2A31DA7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311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8703-10C9-40AF-BDC6-D4A58B31E00D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B072-7F70-4F63-B7CC-E2A31DA7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046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8703-10C9-40AF-BDC6-D4A58B31E00D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B072-7F70-4F63-B7CC-E2A31DA7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903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8703-10C9-40AF-BDC6-D4A58B31E00D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B072-7F70-4F63-B7CC-E2A31DA7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226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28703-10C9-40AF-BDC6-D4A58B31E00D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9B072-7F70-4F63-B7CC-E2A31DA7D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478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62" y="1526880"/>
            <a:ext cx="11309685" cy="69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04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Ja.</a:t>
            </a:r>
            <a:endParaRPr lang="nl-NL" dirty="0"/>
          </a:p>
          <a:p>
            <a:endParaRPr lang="nl-NL" dirty="0"/>
          </a:p>
          <a:p>
            <a:r>
              <a:rPr lang="nl-NL" dirty="0"/>
              <a:t>Blijf goed oefenen. </a:t>
            </a:r>
          </a:p>
          <a:p>
            <a:endParaRPr lang="nl-NL" dirty="0"/>
          </a:p>
          <a:p>
            <a:r>
              <a:rPr lang="nl-NL" dirty="0"/>
              <a:t>Als u stopt, kan de pijn erger worden.</a:t>
            </a:r>
          </a:p>
          <a:p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/>
          <a:srcRect l="42965" t="24954" r="6069" b="43823"/>
          <a:stretch/>
        </p:blipFill>
        <p:spPr>
          <a:xfrm>
            <a:off x="2524992" y="222617"/>
            <a:ext cx="5548745" cy="86244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950" y="222617"/>
            <a:ext cx="723900" cy="7048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893" y="1947507"/>
            <a:ext cx="4629150" cy="30003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49245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Als u te veel oefent, kunt u meer pijn krijgen. </a:t>
            </a:r>
          </a:p>
          <a:p>
            <a:endParaRPr lang="nl-NL" dirty="0"/>
          </a:p>
          <a:p>
            <a:r>
              <a:rPr lang="nl-NL" dirty="0"/>
              <a:t>Praat hierover met uw </a:t>
            </a:r>
            <a:r>
              <a:rPr lang="nl-NL" dirty="0" smtClean="0"/>
              <a:t>fysiotherapeut</a:t>
            </a:r>
            <a:r>
              <a:rPr lang="nl-NL" dirty="0"/>
              <a:t>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52966" t="6942" b="62252"/>
          <a:stretch/>
        </p:blipFill>
        <p:spPr>
          <a:xfrm>
            <a:off x="2244436" y="144624"/>
            <a:ext cx="5281932" cy="883227"/>
          </a:xfrm>
          <a:prstGeom prst="rect">
            <a:avLst/>
          </a:prstGeom>
        </p:spPr>
      </p:pic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025813" y="2004718"/>
            <a:ext cx="4144835" cy="34050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950" y="222617"/>
            <a:ext cx="7239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89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Als u hulp nodig heeft bij het bewegen. </a:t>
            </a:r>
          </a:p>
          <a:p>
            <a:endParaRPr lang="nl-NL" dirty="0"/>
          </a:p>
          <a:p>
            <a:r>
              <a:rPr lang="nl-NL" dirty="0"/>
              <a:t>Of als u veel pijn heeft bij het bewegen.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518" y="144624"/>
            <a:ext cx="5397016" cy="95170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10" y="269926"/>
            <a:ext cx="719390" cy="701101"/>
          </a:xfrm>
          <a:prstGeom prst="rect">
            <a:avLst/>
          </a:prstGeom>
        </p:spPr>
      </p:pic>
      <p:pic>
        <p:nvPicPr>
          <p:cNvPr id="9" name="Tijdelijke aanduiding voor inhoud 9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921325" y="1936239"/>
            <a:ext cx="4872017" cy="41186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29493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9082" y="1825625"/>
            <a:ext cx="4451032" cy="382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590903" y="1825625"/>
            <a:ext cx="6270171" cy="4351338"/>
          </a:xfrm>
        </p:spPr>
        <p:txBody>
          <a:bodyPr/>
          <a:lstStyle/>
          <a:p>
            <a:r>
              <a:rPr lang="nl-NL" dirty="0"/>
              <a:t>Er zijn 3 soorten pijnstillers.</a:t>
            </a:r>
          </a:p>
          <a:p>
            <a:endParaRPr lang="nl-NL" dirty="0"/>
          </a:p>
          <a:p>
            <a:r>
              <a:rPr lang="nl-NL" dirty="0"/>
              <a:t>Vertel ons welke medicijnen u gebruikt.</a:t>
            </a:r>
          </a:p>
          <a:p>
            <a:endParaRPr lang="nl-NL" dirty="0"/>
          </a:p>
          <a:p>
            <a:r>
              <a:rPr lang="nl-NL" dirty="0"/>
              <a:t>We kiezen samen een goede </a:t>
            </a:r>
            <a:r>
              <a:rPr lang="nl-NL" dirty="0" smtClean="0"/>
              <a:t>pijnstiller.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82" y="482822"/>
            <a:ext cx="2947034" cy="11334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56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52560" t="4438" r="-1018" b="63389"/>
          <a:stretch/>
        </p:blipFill>
        <p:spPr>
          <a:xfrm>
            <a:off x="2991050" y="397529"/>
            <a:ext cx="5441804" cy="90401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32" y="1825625"/>
            <a:ext cx="6066468" cy="37807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ijdelijke aanduiding voor inhoud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Het bewegen wordt makkelijker.</a:t>
            </a:r>
          </a:p>
          <a:p>
            <a:endParaRPr lang="nl-NL" dirty="0"/>
          </a:p>
          <a:p>
            <a:r>
              <a:rPr lang="nl-NL" dirty="0"/>
              <a:t>U heeft minder pijn.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637" y="144684"/>
            <a:ext cx="69532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44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t="41392" r="67856"/>
          <a:stretch/>
        </p:blipFill>
        <p:spPr>
          <a:xfrm>
            <a:off x="733813" y="2477821"/>
            <a:ext cx="4978139" cy="23968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l="42965" t="24954" r="6069" b="43823"/>
          <a:stretch/>
        </p:blipFill>
        <p:spPr>
          <a:xfrm>
            <a:off x="2765623" y="418312"/>
            <a:ext cx="5548745" cy="862445"/>
          </a:xfrm>
          <a:prstGeom prst="rect">
            <a:avLst/>
          </a:prstGeom>
        </p:spPr>
      </p:pic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Ja, de pijn kan meteen minder worden.</a:t>
            </a:r>
          </a:p>
          <a:p>
            <a:endParaRPr lang="nl-NL" dirty="0"/>
          </a:p>
          <a:p>
            <a:r>
              <a:rPr lang="nl-NL" dirty="0"/>
              <a:t>Praat met uw arts als de pijn niet minder wordt.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837" y="144684"/>
            <a:ext cx="69532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44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Elke pijnstiller kan bijwerkingen hebben.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300" y="353513"/>
            <a:ext cx="5120690" cy="99204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003" y="1920443"/>
            <a:ext cx="5269379" cy="41617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340" y="144684"/>
            <a:ext cx="69532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81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Als u tijdelijk meer pijn heeft. </a:t>
            </a:r>
          </a:p>
          <a:p>
            <a:endParaRPr lang="nl-NL" dirty="0"/>
          </a:p>
          <a:p>
            <a:r>
              <a:rPr lang="nl-NL" dirty="0"/>
              <a:t>Of als u gaat bewegen en weer pijn krijgt.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90698" y="1776268"/>
            <a:ext cx="5264085" cy="44500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518" y="144624"/>
            <a:ext cx="5397016" cy="95170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196" y="269926"/>
            <a:ext cx="695004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4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NL" dirty="0"/>
              <a:t>U krijgt een prik in uw knie met pijnstillers.</a:t>
            </a:r>
          </a:p>
          <a:p>
            <a:pPr>
              <a:lnSpc>
                <a:spcPct val="100000"/>
              </a:lnSpc>
            </a:pPr>
            <a:endParaRPr lang="nl-NL" dirty="0"/>
          </a:p>
          <a:p>
            <a:pPr>
              <a:lnSpc>
                <a:spcPct val="100000"/>
              </a:lnSpc>
            </a:pPr>
            <a:r>
              <a:rPr lang="nl-NL" dirty="0"/>
              <a:t>Pijn en ontsteking worden minder.</a:t>
            </a:r>
          </a:p>
          <a:p>
            <a:pPr>
              <a:lnSpc>
                <a:spcPct val="100000"/>
              </a:lnSpc>
            </a:pPr>
            <a:endParaRPr lang="nl-NL" dirty="0"/>
          </a:p>
          <a:p>
            <a:pPr>
              <a:lnSpc>
                <a:spcPct val="100000"/>
              </a:lnSpc>
            </a:pPr>
            <a:r>
              <a:rPr lang="nl-NL" dirty="0"/>
              <a:t>Niet meer dan 4 prikken per jaar.</a:t>
            </a:r>
            <a:br>
              <a:rPr lang="nl-NL" dirty="0"/>
            </a:br>
            <a:r>
              <a:rPr lang="nl-NL" dirty="0"/>
              <a:t>Steeds 6 weken ertussen.</a:t>
            </a:r>
          </a:p>
          <a:p>
            <a:pPr>
              <a:lnSpc>
                <a:spcPct val="100000"/>
              </a:lnSpc>
            </a:pPr>
            <a:endParaRPr lang="nl-NL" b="1" dirty="0"/>
          </a:p>
          <a:p>
            <a:pPr marL="0" indent="0">
              <a:lnSpc>
                <a:spcPct val="100000"/>
              </a:lnSpc>
              <a:buNone/>
            </a:pPr>
            <a:endParaRPr lang="nl-NL" dirty="0"/>
          </a:p>
          <a:p>
            <a:pPr marL="0" indent="0">
              <a:lnSpc>
                <a:spcPct val="100000"/>
              </a:lnSpc>
              <a:buNone/>
            </a:pPr>
            <a:endParaRPr lang="nl-NL" dirty="0"/>
          </a:p>
          <a:p>
            <a:pPr>
              <a:lnSpc>
                <a:spcPct val="100000"/>
              </a:lnSpc>
            </a:pPr>
            <a:endParaRPr lang="nl-NL" dirty="0"/>
          </a:p>
          <a:p>
            <a:pPr>
              <a:lnSpc>
                <a:spcPct val="100000"/>
              </a:lnSpc>
            </a:pPr>
            <a:endParaRPr lang="nl-NL" dirty="0"/>
          </a:p>
          <a:p>
            <a:pPr>
              <a:lnSpc>
                <a:spcPct val="100000"/>
              </a:lnSpc>
            </a:pPr>
            <a:endParaRPr lang="nl-NL" b="1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769" y="244808"/>
            <a:ext cx="3629025" cy="10668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5881" y="2251075"/>
            <a:ext cx="3329819" cy="30437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97312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r="50524"/>
          <a:stretch/>
        </p:blipFill>
        <p:spPr>
          <a:xfrm>
            <a:off x="408277" y="1825625"/>
            <a:ext cx="5556106" cy="2809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52560" t="4438" r="-1018" b="63389"/>
          <a:stretch/>
        </p:blipFill>
        <p:spPr>
          <a:xfrm>
            <a:off x="2608118" y="160270"/>
            <a:ext cx="5441804" cy="904010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Bewegen wordt makkelijker.</a:t>
            </a:r>
          </a:p>
          <a:p>
            <a:endParaRPr lang="nl-NL" dirty="0"/>
          </a:p>
          <a:p>
            <a:r>
              <a:rPr lang="nl-NL" dirty="0"/>
              <a:t>De pijn wordt minder.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75" y="269375"/>
            <a:ext cx="7048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59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Er zijn 5 mogelijkheden</a:t>
            </a:r>
            <a:br>
              <a:rPr lang="nl-NL" dirty="0"/>
            </a:b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41" y="2394946"/>
            <a:ext cx="2242805" cy="13899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771" y="2394946"/>
            <a:ext cx="2364818" cy="13899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214" y="2409824"/>
            <a:ext cx="2105561" cy="13899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2400" y="2394947"/>
            <a:ext cx="2156674" cy="141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3699" y="2394946"/>
            <a:ext cx="2321874" cy="141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83939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53" y="1900016"/>
            <a:ext cx="4872288" cy="38908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l="42965" t="24954" r="6069" b="43823"/>
          <a:stretch/>
        </p:blipFill>
        <p:spPr>
          <a:xfrm>
            <a:off x="2765623" y="418312"/>
            <a:ext cx="5548745" cy="862445"/>
          </a:xfrm>
          <a:prstGeom prst="rect">
            <a:avLst/>
          </a:prstGeom>
        </p:spPr>
      </p:pic>
      <p:sp>
        <p:nvSpPr>
          <p:cNvPr id="15" name="Tijdelijke aanduiding voor inhoud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Meestal is de pijn na 1 week minder.</a:t>
            </a:r>
          </a:p>
          <a:p>
            <a:endParaRPr lang="nl-NL" dirty="0"/>
          </a:p>
          <a:p>
            <a:r>
              <a:rPr lang="nl-NL" dirty="0"/>
              <a:t>Na 3 weken is de pijn veel minder.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775" y="269375"/>
            <a:ext cx="7048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7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221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NL" dirty="0"/>
              <a:t>Soms gebeurt dit:</a:t>
            </a:r>
          </a:p>
          <a:p>
            <a:r>
              <a:rPr lang="nl-NL" dirty="0"/>
              <a:t>Allergische reactie.</a:t>
            </a:r>
          </a:p>
          <a:p>
            <a:r>
              <a:rPr lang="nl-NL" dirty="0"/>
              <a:t>Infectie in de knie.</a:t>
            </a:r>
          </a:p>
          <a:p>
            <a:r>
              <a:rPr lang="nl-NL" dirty="0"/>
              <a:t>Pijn en een dikke knie.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nl-NL" b="1" dirty="0" smtClean="0"/>
              <a:t>Heeft </a:t>
            </a:r>
            <a:r>
              <a:rPr lang="nl-NL" b="1" dirty="0"/>
              <a:t>u diabetes?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Na </a:t>
            </a:r>
            <a:r>
              <a:rPr lang="nl-NL" dirty="0"/>
              <a:t>de prik </a:t>
            </a:r>
            <a:r>
              <a:rPr lang="nl-NL" dirty="0" smtClean="0"/>
              <a:t>is uw bloedsuiker misschien een </a:t>
            </a:r>
            <a:r>
              <a:rPr lang="nl-NL" dirty="0"/>
              <a:t>paar </a:t>
            </a:r>
            <a:r>
              <a:rPr lang="nl-NL" dirty="0" smtClean="0"/>
              <a:t>dagen te </a:t>
            </a:r>
            <a:r>
              <a:rPr lang="nl-NL" dirty="0"/>
              <a:t>hoog of te </a:t>
            </a:r>
            <a:r>
              <a:rPr lang="nl-NL" dirty="0" smtClean="0"/>
              <a:t>laag.</a:t>
            </a: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lnSpc>
                <a:spcPct val="110000"/>
              </a:lnSpc>
              <a:buNone/>
            </a:pPr>
            <a:r>
              <a:rPr lang="nl-NL" dirty="0"/>
              <a:t>Na veel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/>
              <a:t>prikken kan het kraakbeen verder beschadigen. 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l="52966" t="6942" b="62252"/>
          <a:stretch/>
        </p:blipFill>
        <p:spPr>
          <a:xfrm>
            <a:off x="2244436" y="144624"/>
            <a:ext cx="5281932" cy="883227"/>
          </a:xfrm>
          <a:prstGeom prst="rect">
            <a:avLst/>
          </a:prstGeom>
        </p:spPr>
      </p:pic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408277" y="1825625"/>
            <a:ext cx="4789336" cy="40965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775" y="269375"/>
            <a:ext cx="7048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11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Als afvallen niet helpt.</a:t>
            </a:r>
          </a:p>
          <a:p>
            <a:endParaRPr lang="nl-NL" dirty="0"/>
          </a:p>
          <a:p>
            <a:r>
              <a:rPr lang="nl-NL" dirty="0"/>
              <a:t>Als oefeningen doen niet helpt. </a:t>
            </a:r>
          </a:p>
          <a:p>
            <a:endParaRPr lang="nl-NL" dirty="0"/>
          </a:p>
          <a:p>
            <a:r>
              <a:rPr lang="nl-NL" dirty="0"/>
              <a:t>Als pijnstillers niet genoeg helpen.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518" y="144624"/>
            <a:ext cx="5397016" cy="95170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37" y="307587"/>
            <a:ext cx="704850" cy="685800"/>
          </a:xfrm>
          <a:prstGeom prst="rect">
            <a:avLst/>
          </a:prstGeo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76795" y="2311551"/>
            <a:ext cx="5995405" cy="33794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45348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nl-NL" b="1" dirty="0"/>
              <a:t>Ziekenhuis</a:t>
            </a:r>
          </a:p>
          <a:p>
            <a:pPr>
              <a:lnSpc>
                <a:spcPct val="110000"/>
              </a:lnSpc>
            </a:pPr>
            <a:r>
              <a:rPr lang="nl-NL" dirty="0"/>
              <a:t>Operatie: u krijgt een kunstknie.</a:t>
            </a:r>
          </a:p>
          <a:p>
            <a:pPr>
              <a:lnSpc>
                <a:spcPct val="110000"/>
              </a:lnSpc>
            </a:pPr>
            <a:r>
              <a:rPr lang="nl-NL" dirty="0"/>
              <a:t>U ligt 1 tot 4 dagen in het ziekenhuis.</a:t>
            </a:r>
          </a:p>
          <a:p>
            <a:pPr>
              <a:lnSpc>
                <a:spcPct val="110000"/>
              </a:lnSpc>
            </a:pPr>
            <a:endParaRPr lang="nl-NL" dirty="0"/>
          </a:p>
          <a:p>
            <a:pPr marL="0" indent="0">
              <a:lnSpc>
                <a:spcPct val="110000"/>
              </a:lnSpc>
              <a:buNone/>
            </a:pPr>
            <a:r>
              <a:rPr lang="nl-NL" b="1" dirty="0"/>
              <a:t>Wat moet u thuis doen</a:t>
            </a:r>
          </a:p>
          <a:p>
            <a:pPr>
              <a:lnSpc>
                <a:spcPct val="110000"/>
              </a:lnSpc>
            </a:pPr>
            <a:r>
              <a:rPr lang="nl-NL" dirty="0"/>
              <a:t>U slikt 3 tot 6 weken bloedverdunners.</a:t>
            </a:r>
          </a:p>
          <a:p>
            <a:pPr>
              <a:lnSpc>
                <a:spcPct val="110000"/>
              </a:lnSpc>
            </a:pPr>
            <a:r>
              <a:rPr lang="nl-NL" dirty="0"/>
              <a:t>U loopt 4 tot 6 weken met krukken.</a:t>
            </a:r>
          </a:p>
          <a:p>
            <a:pPr>
              <a:lnSpc>
                <a:spcPct val="110000"/>
              </a:lnSpc>
            </a:pPr>
            <a:r>
              <a:rPr lang="nl-NL" dirty="0"/>
              <a:t>U doet elke dag oefeningen.</a:t>
            </a:r>
          </a:p>
          <a:p>
            <a:pPr>
              <a:lnSpc>
                <a:spcPct val="110000"/>
              </a:lnSpc>
            </a:pPr>
            <a:r>
              <a:rPr lang="nl-NL" dirty="0"/>
              <a:t>Als het nodig is, krijgt u hulp van een fysiotherapeut.</a:t>
            </a:r>
          </a:p>
          <a:p>
            <a:endParaRPr lang="nl-NL" b="1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158" y="2301874"/>
            <a:ext cx="4051980" cy="33369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862" y="145442"/>
            <a:ext cx="3588090" cy="117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6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r="50524"/>
          <a:stretch/>
        </p:blipFill>
        <p:spPr>
          <a:xfrm>
            <a:off x="616094" y="2380796"/>
            <a:ext cx="5556106" cy="2809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52560" t="4438" r="-1018" b="63389"/>
          <a:stretch/>
        </p:blipFill>
        <p:spPr>
          <a:xfrm>
            <a:off x="2608118" y="160270"/>
            <a:ext cx="5441804" cy="904010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nl-NL" dirty="0"/>
              <a:t>Bewegen wordt makkelijker.</a:t>
            </a:r>
          </a:p>
          <a:p>
            <a:pPr>
              <a:lnSpc>
                <a:spcPct val="100000"/>
              </a:lnSpc>
            </a:pPr>
            <a:endParaRPr lang="nl-NL" dirty="0"/>
          </a:p>
          <a:p>
            <a:pPr>
              <a:lnSpc>
                <a:spcPct val="100000"/>
              </a:lnSpc>
            </a:pPr>
            <a:r>
              <a:rPr lang="nl-NL" dirty="0"/>
              <a:t>U kunt uw knie minder buigen dan eerst.</a:t>
            </a:r>
          </a:p>
          <a:p>
            <a:pPr marL="0" indent="0">
              <a:lnSpc>
                <a:spcPct val="100000"/>
              </a:lnSpc>
              <a:buNone/>
            </a:pPr>
            <a:endParaRPr lang="nl-NL" dirty="0"/>
          </a:p>
          <a:p>
            <a:pPr>
              <a:lnSpc>
                <a:spcPct val="100000"/>
              </a:lnSpc>
            </a:pPr>
            <a:r>
              <a:rPr lang="nl-NL" dirty="0">
                <a:solidFill>
                  <a:srgbClr val="FF0000"/>
                </a:solidFill>
              </a:rPr>
              <a:t>Niet</a:t>
            </a:r>
            <a:r>
              <a:rPr lang="nl-NL" dirty="0"/>
              <a:t> doen:</a:t>
            </a:r>
          </a:p>
          <a:p>
            <a:pPr lvl="1">
              <a:lnSpc>
                <a:spcPct val="100000"/>
              </a:lnSpc>
            </a:pPr>
            <a:r>
              <a:rPr lang="nl-NL" sz="2800" dirty="0"/>
              <a:t>Sporten met een bal</a:t>
            </a:r>
          </a:p>
          <a:p>
            <a:pPr lvl="1">
              <a:lnSpc>
                <a:spcPct val="100000"/>
              </a:lnSpc>
            </a:pPr>
            <a:r>
              <a:rPr lang="nl-NL" sz="2800" dirty="0"/>
              <a:t>Skiën</a:t>
            </a:r>
          </a:p>
          <a:p>
            <a:pPr lvl="1">
              <a:lnSpc>
                <a:spcPct val="100000"/>
              </a:lnSpc>
            </a:pPr>
            <a:r>
              <a:rPr lang="nl-NL" sz="2800" dirty="0"/>
              <a:t>Hardlopen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60" y="160270"/>
            <a:ext cx="6286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10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53" y="1900016"/>
            <a:ext cx="4872288" cy="38908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l="42965" t="24954" r="6069" b="43823"/>
          <a:stretch/>
        </p:blipFill>
        <p:spPr>
          <a:xfrm>
            <a:off x="2765623" y="418312"/>
            <a:ext cx="5548745" cy="862445"/>
          </a:xfrm>
          <a:prstGeom prst="rect">
            <a:avLst/>
          </a:prstGeom>
        </p:spPr>
      </p:pic>
      <p:sp>
        <p:nvSpPr>
          <p:cNvPr id="15" name="Tijdelijke aanduiding voor inhoud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nl-NL" dirty="0"/>
              <a:t>De pijn wordt langzaam minder na de operatie.</a:t>
            </a:r>
          </a:p>
          <a:p>
            <a:pPr>
              <a:lnSpc>
                <a:spcPct val="100000"/>
              </a:lnSpc>
            </a:pPr>
            <a:endParaRPr lang="nl-NL" dirty="0"/>
          </a:p>
          <a:p>
            <a:pPr>
              <a:lnSpc>
                <a:spcPct val="100000"/>
              </a:lnSpc>
            </a:pPr>
            <a:r>
              <a:rPr lang="nl-NL" dirty="0"/>
              <a:t>Meestal na 12 maanden minder pijn.</a:t>
            </a:r>
          </a:p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159" y="160270"/>
            <a:ext cx="627264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9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dirty="0"/>
              <a:t>Soms gebeurt dit:</a:t>
            </a:r>
          </a:p>
          <a:p>
            <a:pPr>
              <a:lnSpc>
                <a:spcPct val="100000"/>
              </a:lnSpc>
            </a:pPr>
            <a:r>
              <a:rPr lang="nl-NL" dirty="0"/>
              <a:t>Bloedprop in uw bloed.</a:t>
            </a:r>
          </a:p>
          <a:p>
            <a:pPr>
              <a:lnSpc>
                <a:spcPct val="100000"/>
              </a:lnSpc>
            </a:pPr>
            <a:r>
              <a:rPr lang="nl-NL" dirty="0"/>
              <a:t>Ontsteking in de wond.</a:t>
            </a:r>
          </a:p>
          <a:p>
            <a:pPr>
              <a:lnSpc>
                <a:spcPct val="100000"/>
              </a:lnSpc>
            </a:pPr>
            <a:r>
              <a:rPr lang="nl-NL" dirty="0"/>
              <a:t>Ontsteking in de kunstknie.</a:t>
            </a:r>
          </a:p>
          <a:p>
            <a:pPr>
              <a:lnSpc>
                <a:spcPct val="100000"/>
              </a:lnSpc>
            </a:pPr>
            <a:r>
              <a:rPr lang="nl-NL" dirty="0"/>
              <a:t>Kunstknie laat los.</a:t>
            </a:r>
          </a:p>
          <a:p>
            <a:pPr marL="0" indent="0">
              <a:lnSpc>
                <a:spcPct val="100000"/>
              </a:lnSpc>
              <a:buNone/>
            </a:pPr>
            <a:endParaRPr lang="nl-NL" dirty="0"/>
          </a:p>
          <a:p>
            <a:pPr marL="0" indent="0">
              <a:lnSpc>
                <a:spcPct val="100000"/>
              </a:lnSpc>
              <a:buNone/>
            </a:pPr>
            <a:r>
              <a:rPr lang="nl-NL" dirty="0"/>
              <a:t>Na 15 jaar: kunstknie vervangen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l="52966" t="6942" b="62252"/>
          <a:stretch/>
        </p:blipFill>
        <p:spPr>
          <a:xfrm>
            <a:off x="2244436" y="144624"/>
            <a:ext cx="5281932" cy="883227"/>
          </a:xfrm>
          <a:prstGeom prst="rect">
            <a:avLst/>
          </a:prstGeom>
        </p:spPr>
      </p:pic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408277" y="1825625"/>
            <a:ext cx="4789336" cy="40965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277" y="144624"/>
            <a:ext cx="946390" cy="107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07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Als oefeningen doen niet helpt. </a:t>
            </a:r>
          </a:p>
          <a:p>
            <a:endParaRPr lang="nl-NL" dirty="0"/>
          </a:p>
          <a:p>
            <a:r>
              <a:rPr lang="nl-NL" dirty="0"/>
              <a:t>Als pijnstillers niet helpen.</a:t>
            </a:r>
          </a:p>
          <a:p>
            <a:endParaRPr lang="nl-NL" dirty="0"/>
          </a:p>
          <a:p>
            <a:r>
              <a:rPr lang="nl-NL" dirty="0"/>
              <a:t>Als een prik in de knie niet helpt.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518" y="144624"/>
            <a:ext cx="5397016" cy="95170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13" y="279294"/>
            <a:ext cx="627264" cy="712800"/>
          </a:xfrm>
          <a:prstGeom prst="rect">
            <a:avLst/>
          </a:prstGeom>
        </p:spPr>
      </p:pic>
      <p:pic>
        <p:nvPicPr>
          <p:cNvPr id="4" name="Tijdelijke aanduiding voor inhoud 3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522213" y="1936239"/>
            <a:ext cx="5352570" cy="295870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84403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Er </a:t>
            </a:r>
            <a:r>
              <a:rPr lang="nl-NL"/>
              <a:t>zijn 5 mogelijkheden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41" y="2394946"/>
            <a:ext cx="2242805" cy="13899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771" y="2394946"/>
            <a:ext cx="2364818" cy="13899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2214" y="2409824"/>
            <a:ext cx="2105561" cy="13899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2400" y="2394947"/>
            <a:ext cx="2156674" cy="141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3699" y="2394946"/>
            <a:ext cx="2321874" cy="141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82903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r="6137"/>
          <a:stretch/>
        </p:blipFill>
        <p:spPr>
          <a:xfrm>
            <a:off x="1225296" y="1973016"/>
            <a:ext cx="10396728" cy="231915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7345" y="348376"/>
            <a:ext cx="4789343" cy="120126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5"/>
          <a:srcRect t="1349" r="31107" b="-1"/>
          <a:stretch/>
        </p:blipFill>
        <p:spPr>
          <a:xfrm>
            <a:off x="1887320" y="5920509"/>
            <a:ext cx="8318862" cy="83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4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934" y="282797"/>
            <a:ext cx="7067550" cy="11334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U krijgt advies over eten en </a:t>
            </a:r>
            <a:r>
              <a:rPr lang="nl-NL" dirty="0" smtClean="0"/>
              <a:t>bewegen.</a:t>
            </a:r>
            <a:endParaRPr lang="nl-NL" dirty="0"/>
          </a:p>
          <a:p>
            <a:endParaRPr lang="nl-NL" dirty="0"/>
          </a:p>
          <a:p>
            <a:r>
              <a:rPr lang="nl-NL" dirty="0"/>
              <a:t>Hulp van een </a:t>
            </a:r>
            <a:r>
              <a:rPr lang="nl-NL" dirty="0" smtClean="0"/>
              <a:t>fysiotherapeut.</a:t>
            </a:r>
            <a:endParaRPr lang="nl-NL" dirty="0"/>
          </a:p>
          <a:p>
            <a:endParaRPr lang="nl-NL" dirty="0"/>
          </a:p>
          <a:p>
            <a:r>
              <a:rPr lang="nl-NL" dirty="0"/>
              <a:t>Hulp van een </a:t>
            </a:r>
            <a:r>
              <a:rPr lang="nl-NL" dirty="0" smtClean="0"/>
              <a:t>diëtist.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5"/>
          <a:srcRect l="1502" t="1683" r="45164" b="51619"/>
          <a:stretch/>
        </p:blipFill>
        <p:spPr>
          <a:xfrm>
            <a:off x="1149477" y="1963880"/>
            <a:ext cx="4162670" cy="41146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97523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r="86987"/>
          <a:stretch/>
        </p:blipFill>
        <p:spPr>
          <a:xfrm>
            <a:off x="275810" y="144624"/>
            <a:ext cx="700935" cy="86388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/>
          <a:srcRect r="50524"/>
          <a:stretch/>
        </p:blipFill>
        <p:spPr>
          <a:xfrm>
            <a:off x="408277" y="1825625"/>
            <a:ext cx="5556106" cy="2809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/>
          <a:srcRect l="52560" t="4438" r="-1018" b="63389"/>
          <a:stretch/>
        </p:blipFill>
        <p:spPr>
          <a:xfrm>
            <a:off x="2608118" y="160270"/>
            <a:ext cx="5441804" cy="904010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Bewegen wordt </a:t>
            </a:r>
            <a:r>
              <a:rPr lang="nl-NL" dirty="0" smtClean="0"/>
              <a:t>makkelijker.</a:t>
            </a:r>
            <a:endParaRPr lang="nl-NL" dirty="0"/>
          </a:p>
          <a:p>
            <a:endParaRPr lang="nl-NL" dirty="0"/>
          </a:p>
          <a:p>
            <a:r>
              <a:rPr lang="nl-NL" dirty="0"/>
              <a:t>U voelt zich </a:t>
            </a:r>
            <a:r>
              <a:rPr lang="nl-NL" dirty="0" smtClean="0"/>
              <a:t>sterker.</a:t>
            </a:r>
            <a:endParaRPr lang="nl-NL" dirty="0"/>
          </a:p>
          <a:p>
            <a:endParaRPr lang="nl-NL" dirty="0"/>
          </a:p>
          <a:p>
            <a:r>
              <a:rPr lang="nl-NL" dirty="0"/>
              <a:t>U voelt zich </a:t>
            </a:r>
            <a:r>
              <a:rPr lang="nl-NL" dirty="0" smtClean="0"/>
              <a:t>fitter.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4398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r="86987"/>
          <a:stretch/>
        </p:blipFill>
        <p:spPr>
          <a:xfrm>
            <a:off x="275810" y="144624"/>
            <a:ext cx="700935" cy="863883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5444836" y="1825625"/>
            <a:ext cx="5527964" cy="4351338"/>
          </a:xfrm>
        </p:spPr>
        <p:txBody>
          <a:bodyPr/>
          <a:lstStyle/>
          <a:p>
            <a:r>
              <a:rPr lang="nl-NL" dirty="0"/>
              <a:t>De behandeling helpt tegen pijn.</a:t>
            </a:r>
          </a:p>
          <a:p>
            <a:endParaRPr lang="nl-NL" dirty="0"/>
          </a:p>
          <a:p>
            <a:r>
              <a:rPr lang="nl-NL" dirty="0"/>
              <a:t>Meer bewegen doet in het begin wat extra pijn. </a:t>
            </a:r>
            <a:br>
              <a:rPr lang="nl-NL" dirty="0"/>
            </a:br>
            <a:r>
              <a:rPr lang="nl-NL" dirty="0"/>
              <a:t>Dat is normaal.</a:t>
            </a:r>
          </a:p>
          <a:p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/>
          <a:srcRect l="42965" t="24954" r="6069" b="43823"/>
          <a:stretch/>
        </p:blipFill>
        <p:spPr>
          <a:xfrm>
            <a:off x="2524992" y="222617"/>
            <a:ext cx="5548745" cy="86244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054" y="1947507"/>
            <a:ext cx="4440237" cy="36610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59287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r="86987"/>
          <a:stretch/>
        </p:blipFill>
        <p:spPr>
          <a:xfrm>
            <a:off x="275810" y="144624"/>
            <a:ext cx="700935" cy="863883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Er zijn </a:t>
            </a:r>
            <a:r>
              <a:rPr lang="nl-NL" dirty="0">
                <a:solidFill>
                  <a:srgbClr val="FF0000"/>
                </a:solidFill>
              </a:rPr>
              <a:t>geen</a:t>
            </a:r>
            <a:r>
              <a:rPr lang="nl-NL" dirty="0"/>
              <a:t> risico’s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l="52966" t="6942" b="62252"/>
          <a:stretch/>
        </p:blipFill>
        <p:spPr>
          <a:xfrm>
            <a:off x="2244436" y="144624"/>
            <a:ext cx="5281932" cy="883227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916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r="86987"/>
          <a:stretch/>
        </p:blipFill>
        <p:spPr>
          <a:xfrm>
            <a:off x="275810" y="144624"/>
            <a:ext cx="700935" cy="863883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Voor alle mensen met artrose. </a:t>
            </a:r>
          </a:p>
          <a:p>
            <a:endParaRPr lang="nl-NL" dirty="0"/>
          </a:p>
          <a:p>
            <a:r>
              <a:rPr lang="nl-NL" dirty="0"/>
              <a:t>Het is altijd goed om gezond te eten en meer te bewegen.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518" y="144624"/>
            <a:ext cx="5397016" cy="951706"/>
          </a:xfrm>
          <a:prstGeom prst="rect">
            <a:avLst/>
          </a:prstGeom>
        </p:spPr>
      </p:pic>
      <p:pic>
        <p:nvPicPr>
          <p:cNvPr id="7" name="Tijdelijke aanduiding voor inhoud 6"/>
          <p:cNvPicPr>
            <a:picLocks noGrp="1" noChangeAspect="1"/>
          </p:cNvPicPr>
          <p:nvPr>
            <p:ph sz="half" idx="1"/>
          </p:nvPr>
        </p:nvPicPr>
        <p:blipFill rotWithShape="1">
          <a:blip r:embed="rId5"/>
          <a:srcRect r="50524"/>
          <a:stretch/>
        </p:blipFill>
        <p:spPr>
          <a:xfrm>
            <a:off x="626277" y="1936239"/>
            <a:ext cx="5181600" cy="26204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1912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U krijgt </a:t>
            </a:r>
            <a:r>
              <a:rPr lang="nl-NL" dirty="0" smtClean="0"/>
              <a:t>oefeningen. </a:t>
            </a:r>
            <a:endParaRPr lang="nl-NL" dirty="0"/>
          </a:p>
          <a:p>
            <a:endParaRPr lang="nl-NL" dirty="0"/>
          </a:p>
          <a:p>
            <a:r>
              <a:rPr lang="nl-NL" dirty="0"/>
              <a:t>Oefeningen doet u samen met de </a:t>
            </a:r>
            <a:r>
              <a:rPr lang="nl-NL" dirty="0" smtClean="0"/>
              <a:t>therapeut.</a:t>
            </a:r>
            <a:endParaRPr lang="nl-NL" dirty="0"/>
          </a:p>
          <a:p>
            <a:endParaRPr lang="nl-NL" dirty="0"/>
          </a:p>
          <a:p>
            <a:r>
              <a:rPr lang="nl-NL" dirty="0"/>
              <a:t>Of in overleg zelf </a:t>
            </a:r>
            <a:r>
              <a:rPr lang="nl-NL" dirty="0" smtClean="0"/>
              <a:t>thuis.</a:t>
            </a:r>
            <a:endParaRPr lang="nl-NL" dirty="0"/>
          </a:p>
          <a:p>
            <a:endParaRPr lang="nl-NL" dirty="0"/>
          </a:p>
          <a:p>
            <a:endParaRPr lang="nl-NL" b="1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939" y="319421"/>
            <a:ext cx="6267450" cy="9906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477" y="1937182"/>
            <a:ext cx="3562350" cy="3590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20142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77" y="1416272"/>
            <a:ext cx="9124950" cy="2000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r="50524"/>
          <a:stretch/>
        </p:blipFill>
        <p:spPr>
          <a:xfrm>
            <a:off x="408277" y="1825625"/>
            <a:ext cx="5556106" cy="2809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52560" t="4438" r="-1018" b="63389"/>
          <a:stretch/>
        </p:blipFill>
        <p:spPr>
          <a:xfrm>
            <a:off x="2608118" y="160270"/>
            <a:ext cx="5441804" cy="904010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Bewegen wordt makkelijker.</a:t>
            </a:r>
          </a:p>
          <a:p>
            <a:endParaRPr lang="nl-NL" dirty="0"/>
          </a:p>
          <a:p>
            <a:r>
              <a:rPr lang="nl-NL" dirty="0"/>
              <a:t>U krijgt meer spierkracht.</a:t>
            </a:r>
          </a:p>
          <a:p>
            <a:endParaRPr lang="nl-NL" dirty="0"/>
          </a:p>
          <a:p>
            <a:r>
              <a:rPr lang="nl-NL" dirty="0"/>
              <a:t>U krijgt een betere conditie.</a:t>
            </a:r>
          </a:p>
          <a:p>
            <a:endParaRPr lang="nl-NL" dirty="0"/>
          </a:p>
          <a:p>
            <a:r>
              <a:rPr lang="nl-NL" dirty="0"/>
              <a:t>Uw knie blijft sterk, soepel en stabiel.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50" y="160270"/>
            <a:ext cx="7239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9014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648</Words>
  <Application>Microsoft Office PowerPoint</Application>
  <PresentationFormat>Breedbeeld</PresentationFormat>
  <Paragraphs>145</Paragraphs>
  <Slides>29</Slides>
  <Notes>9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Kantoorthema</vt:lpstr>
      <vt:lpstr>PowerPoint-presentatie</vt:lpstr>
      <vt:lpstr>Er zijn 5 mogelijkheden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Er zijn 5 mogelijkheden </vt:lpstr>
      <vt:lpstr>PowerPoint-presentatie</vt:lpstr>
    </vt:vector>
  </TitlesOfParts>
  <Company>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Jorien van Treeck</dc:creator>
  <cp:lastModifiedBy>Gudule Boland</cp:lastModifiedBy>
  <cp:revision>48</cp:revision>
  <dcterms:created xsi:type="dcterms:W3CDTF">2022-08-15T13:45:35Z</dcterms:created>
  <dcterms:modified xsi:type="dcterms:W3CDTF">2022-11-29T15:17:15Z</dcterms:modified>
</cp:coreProperties>
</file>