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2" r:id="rId3"/>
    <p:sldId id="258" r:id="rId4"/>
    <p:sldId id="259" r:id="rId5"/>
    <p:sldId id="277" r:id="rId6"/>
    <p:sldId id="278" r:id="rId7"/>
    <p:sldId id="279" r:id="rId8"/>
    <p:sldId id="263" r:id="rId9"/>
    <p:sldId id="264" r:id="rId10"/>
    <p:sldId id="280" r:id="rId11"/>
    <p:sldId id="281" r:id="rId12"/>
    <p:sldId id="283" r:id="rId13"/>
    <p:sldId id="265" r:id="rId14"/>
    <p:sldId id="284" r:id="rId15"/>
    <p:sldId id="287" r:id="rId16"/>
    <p:sldId id="27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dule Boland" initials="GB" lastIdx="10" clrIdx="0">
    <p:extLst>
      <p:ext uri="{19B8F6BF-5375-455C-9EA6-DF929625EA0E}">
        <p15:presenceInfo xmlns:p15="http://schemas.microsoft.com/office/powerpoint/2012/main" userId="S-1-5-21-4088402356-2896524757-4053301902-1185" providerId="AD"/>
      </p:ext>
    </p:extLst>
  </p:cmAuthor>
  <p:cmAuthor id="2" name="Patricia Pennings" initials="PP" lastIdx="10" clrIdx="1">
    <p:extLst>
      <p:ext uri="{19B8F6BF-5375-455C-9EA6-DF929625EA0E}">
        <p15:presenceInfo xmlns:p15="http://schemas.microsoft.com/office/powerpoint/2012/main" userId="S-1-5-21-1718138-1908961035-402144587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59091" autoAdjust="0"/>
  </p:normalViewPr>
  <p:slideViewPr>
    <p:cSldViewPr snapToGrid="0">
      <p:cViewPr varScale="1">
        <p:scale>
          <a:sx n="52" d="100"/>
          <a:sy n="52" d="100"/>
        </p:scale>
        <p:origin x="9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3A9E8-5D93-4191-8E71-6000DBA2402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2D76-D9E7-43DF-9CCB-F5FF2E6093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69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dat keuze A en B tegelijk kunnen.</a:t>
            </a:r>
          </a:p>
          <a:p>
            <a:r>
              <a:rPr lang="nl-NL" dirty="0"/>
              <a:t>Geef ook informatie over</a:t>
            </a:r>
            <a:r>
              <a:rPr lang="nl-NL" baseline="0" dirty="0"/>
              <a:t> de zorgverzekering bij doorverwijzen naar een fysiotherapeut of diëtist.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10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welke bijwerkingen de gekozen pijnstiller heeft.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75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dat keuze A en B tegelijk kunnen.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17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de overige</a:t>
            </a:r>
            <a:r>
              <a:rPr lang="nl-NL" baseline="0" dirty="0"/>
              <a:t> risico’s en de risicofactoren als roken, te zwaar zijn of andere ziektes hebben.</a:t>
            </a:r>
          </a:p>
          <a:p>
            <a:r>
              <a:rPr lang="nl-NL" baseline="0" dirty="0"/>
              <a:t>Vertel ook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94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dia is niet voor de patiënt.</a:t>
            </a:r>
          </a:p>
          <a:p>
            <a:r>
              <a:rPr lang="nl-NL" dirty="0"/>
              <a:t>Een gebruikershandleiding</a:t>
            </a:r>
            <a:r>
              <a:rPr lang="nl-NL" baseline="0" dirty="0"/>
              <a:t> voor de keuzekaart-in-beeld vindt u op: </a:t>
            </a:r>
            <a:r>
              <a:rPr lang="nl-NL" baseline="0" dirty="0" smtClean="0"/>
              <a:t>https://demedischspecialist.nl/sites/default/files/2022-07/handleiding_keuzekaart_in_beeld.pdf</a:t>
            </a:r>
          </a:p>
          <a:p>
            <a:endParaRPr lang="nl-NL" baseline="0" dirty="0" smtClean="0"/>
          </a:p>
          <a:p>
            <a:r>
              <a:rPr lang="nl-NL" baseline="0" dirty="0" smtClean="0"/>
              <a:t>De </a:t>
            </a:r>
            <a:r>
              <a:rPr lang="nl-NL" baseline="0" dirty="0"/>
              <a:t>keuzekaarten en keuzekaarten-in-beeld vindt u op www.thuisarts.nl/keuzekaarten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1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5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94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12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5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9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7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11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46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03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2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78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73574"/>
          <a:stretch/>
        </p:blipFill>
        <p:spPr>
          <a:xfrm>
            <a:off x="1047316" y="1517071"/>
            <a:ext cx="10201275" cy="7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0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r="71182"/>
          <a:stretch/>
        </p:blipFill>
        <p:spPr>
          <a:xfrm>
            <a:off x="300208" y="282797"/>
            <a:ext cx="849269" cy="1133475"/>
          </a:xfrm>
          <a:prstGeom prst="rect">
            <a:avLst/>
          </a:prstGeom>
        </p:spPr>
      </p:pic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Elke pijnstiller kan bijwerkingen hebben.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300" y="353513"/>
            <a:ext cx="5120690" cy="99204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03" y="1920443"/>
            <a:ext cx="5269379" cy="41617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458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b="1" dirty="0"/>
              <a:t>Ziekenhuis</a:t>
            </a:r>
          </a:p>
          <a:p>
            <a:pPr>
              <a:lnSpc>
                <a:spcPct val="110000"/>
              </a:lnSpc>
            </a:pPr>
            <a:r>
              <a:rPr lang="nl-NL" dirty="0"/>
              <a:t>Operatie: u krijgt een kunstheup.</a:t>
            </a:r>
          </a:p>
          <a:p>
            <a:pPr>
              <a:lnSpc>
                <a:spcPct val="110000"/>
              </a:lnSpc>
            </a:pPr>
            <a:r>
              <a:rPr lang="nl-NL" dirty="0"/>
              <a:t>U ligt 1 tot 3 dagen in het ziekenhuis.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b="1" dirty="0"/>
              <a:t>Thuis</a:t>
            </a:r>
          </a:p>
          <a:p>
            <a:pPr>
              <a:lnSpc>
                <a:spcPct val="110000"/>
              </a:lnSpc>
            </a:pPr>
            <a:r>
              <a:rPr lang="nl-NL" dirty="0"/>
              <a:t>U slikt 4 tot 6 weken bloedverdunners.</a:t>
            </a:r>
          </a:p>
          <a:p>
            <a:pPr>
              <a:lnSpc>
                <a:spcPct val="110000"/>
              </a:lnSpc>
            </a:pPr>
            <a:r>
              <a:rPr lang="nl-NL" dirty="0"/>
              <a:t>U loopt 2 tot 6 weken met krukken.</a:t>
            </a:r>
          </a:p>
          <a:p>
            <a:pPr>
              <a:lnSpc>
                <a:spcPct val="110000"/>
              </a:lnSpc>
            </a:pPr>
            <a:r>
              <a:rPr lang="nl-NL" dirty="0"/>
              <a:t>U krijgt 2 tot 6 maanden fysio.</a:t>
            </a:r>
          </a:p>
          <a:p>
            <a:pPr>
              <a:lnSpc>
                <a:spcPct val="110000"/>
              </a:lnSpc>
            </a:pPr>
            <a:r>
              <a:rPr lang="nl-NL" dirty="0"/>
              <a:t>Na 3 tot 6 maanden loopt u weer normaal.</a:t>
            </a:r>
          </a:p>
          <a:p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21" y="339947"/>
            <a:ext cx="3028950" cy="10763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6" y="1825625"/>
            <a:ext cx="5531366" cy="40809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731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50524"/>
          <a:stretch/>
        </p:blipFill>
        <p:spPr>
          <a:xfrm>
            <a:off x="408277" y="1825625"/>
            <a:ext cx="5556106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52560" t="4438" r="-1018" b="63389"/>
          <a:stretch/>
        </p:blipFill>
        <p:spPr>
          <a:xfrm>
            <a:off x="2608118" y="160270"/>
            <a:ext cx="5441804" cy="904010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Bewegen wordt makkelijker</a:t>
            </a:r>
          </a:p>
          <a:p>
            <a:endParaRPr lang="nl-NL" dirty="0"/>
          </a:p>
          <a:p>
            <a:r>
              <a:rPr lang="nl-NL" dirty="0"/>
              <a:t>U kunt weer wandelen, zwemmen, fietsen en golfen.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Niet</a:t>
            </a:r>
            <a:r>
              <a:rPr lang="nl-NL" dirty="0"/>
              <a:t> doen:</a:t>
            </a:r>
          </a:p>
          <a:p>
            <a:pPr lvl="1"/>
            <a:r>
              <a:rPr lang="nl-NL" dirty="0"/>
              <a:t>Sporten met een bal</a:t>
            </a:r>
          </a:p>
          <a:p>
            <a:pPr lvl="1"/>
            <a:r>
              <a:rPr lang="nl-NL" dirty="0"/>
              <a:t>Skiën</a:t>
            </a:r>
          </a:p>
          <a:p>
            <a:pPr lvl="1"/>
            <a:r>
              <a:rPr lang="nl-NL" dirty="0"/>
              <a:t>Hardlopen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77" y="359219"/>
            <a:ext cx="8096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3" y="1900016"/>
            <a:ext cx="4872288" cy="3890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77" y="359219"/>
            <a:ext cx="809625" cy="8477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42965" t="24954" r="6069" b="43823"/>
          <a:stretch/>
        </p:blipFill>
        <p:spPr>
          <a:xfrm>
            <a:off x="2765623" y="418312"/>
            <a:ext cx="5548745" cy="862445"/>
          </a:xfrm>
          <a:prstGeom prst="rect">
            <a:avLst/>
          </a:prstGeom>
        </p:spPr>
      </p:pic>
      <p:sp>
        <p:nvSpPr>
          <p:cNvPr id="15" name="Tijdelijke aanduiding voor inhoud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De pijn wordt langzaam minder na de operatie</a:t>
            </a:r>
          </a:p>
          <a:p>
            <a:endParaRPr lang="nl-NL" dirty="0"/>
          </a:p>
          <a:p>
            <a:r>
              <a:rPr lang="nl-NL" dirty="0"/>
              <a:t>Het kan een paar maanden duren voor de pijn minder is</a:t>
            </a:r>
          </a:p>
          <a:p>
            <a:endParaRPr lang="nl-NL" dirty="0"/>
          </a:p>
          <a:p>
            <a:r>
              <a:rPr lang="nl-NL" dirty="0"/>
              <a:t>De pijn verdwijnt meestal niet helemaal</a:t>
            </a:r>
          </a:p>
        </p:txBody>
      </p:sp>
    </p:spTree>
    <p:extLst>
      <p:ext uri="{BB962C8B-B14F-4D97-AF65-F5344CB8AC3E}">
        <p14:creationId xmlns:p14="http://schemas.microsoft.com/office/powerpoint/2010/main" val="412795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Soms gebeurt dit:</a:t>
            </a:r>
          </a:p>
          <a:p>
            <a:r>
              <a:rPr lang="nl-NL" dirty="0"/>
              <a:t>Heup uit de kom.</a:t>
            </a:r>
          </a:p>
          <a:p>
            <a:r>
              <a:rPr lang="nl-NL" dirty="0"/>
              <a:t>Benen zijn niet even lang.</a:t>
            </a:r>
          </a:p>
          <a:p>
            <a:r>
              <a:rPr lang="nl-NL" dirty="0"/>
              <a:t>Ontsteking van de wond.</a:t>
            </a:r>
          </a:p>
          <a:p>
            <a:r>
              <a:rPr lang="nl-NL" dirty="0"/>
              <a:t>Ontsteking aan de kunstheup.</a:t>
            </a:r>
          </a:p>
          <a:p>
            <a:r>
              <a:rPr lang="nl-NL" dirty="0"/>
              <a:t>Bloeding.</a:t>
            </a:r>
          </a:p>
          <a:p>
            <a:r>
              <a:rPr lang="nl-NL" dirty="0"/>
              <a:t>Bloedprop in de benen of longen.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Na 20 jaar: kunstheup vervangen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52966" t="6942" b="62252"/>
          <a:stretch/>
        </p:blipFill>
        <p:spPr>
          <a:xfrm>
            <a:off x="2244436" y="144624"/>
            <a:ext cx="5281932" cy="883227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08277" y="1825625"/>
            <a:ext cx="4789336" cy="4096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77" y="359219"/>
            <a:ext cx="8096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1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50660" b="53639"/>
          <a:stretch/>
        </p:blipFill>
        <p:spPr>
          <a:xfrm>
            <a:off x="758463" y="1641255"/>
            <a:ext cx="3356936" cy="27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46850" r="50426" b="1812"/>
          <a:stretch/>
        </p:blipFill>
        <p:spPr>
          <a:xfrm>
            <a:off x="8307970" y="1591821"/>
            <a:ext cx="3045830" cy="27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Er zijn 3 mogelijkheden</a:t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50659" b="53639"/>
          <a:stretch/>
        </p:blipFill>
        <p:spPr>
          <a:xfrm>
            <a:off x="4533171" y="1611276"/>
            <a:ext cx="3357027" cy="27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418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1666374"/>
            <a:ext cx="10201275" cy="28194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t="1349" r="31107" b="-1"/>
          <a:stretch/>
        </p:blipFill>
        <p:spPr>
          <a:xfrm>
            <a:off x="1887320" y="5920509"/>
            <a:ext cx="8318862" cy="83401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345" y="348376"/>
            <a:ext cx="4789343" cy="12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50660" b="53639"/>
          <a:stretch/>
        </p:blipFill>
        <p:spPr>
          <a:xfrm>
            <a:off x="758463" y="1641255"/>
            <a:ext cx="3356936" cy="27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46850" r="50426" b="1812"/>
          <a:stretch/>
        </p:blipFill>
        <p:spPr>
          <a:xfrm>
            <a:off x="8307970" y="1591821"/>
            <a:ext cx="3045830" cy="27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Er zijn 3 mogelijkheden</a:t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50659" b="53639"/>
          <a:stretch/>
        </p:blipFill>
        <p:spPr>
          <a:xfrm>
            <a:off x="4533171" y="1611276"/>
            <a:ext cx="3357027" cy="27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393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4" y="282797"/>
            <a:ext cx="7067550" cy="11334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U krijgt advies over eten en bewegen</a:t>
            </a:r>
          </a:p>
          <a:p>
            <a:endParaRPr lang="nl-NL" dirty="0"/>
          </a:p>
          <a:p>
            <a:r>
              <a:rPr lang="nl-NL" dirty="0"/>
              <a:t>Hulp van een fysiotherapeut</a:t>
            </a:r>
          </a:p>
          <a:p>
            <a:endParaRPr lang="nl-NL" dirty="0"/>
          </a:p>
          <a:p>
            <a:r>
              <a:rPr lang="nl-NL" dirty="0"/>
              <a:t>Hulp van een diëtist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1502" t="1683" r="45164" b="51619"/>
          <a:stretch/>
        </p:blipFill>
        <p:spPr>
          <a:xfrm>
            <a:off x="1107830" y="1828799"/>
            <a:ext cx="3929743" cy="3884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752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r="86987"/>
          <a:stretch/>
        </p:blipFill>
        <p:spPr>
          <a:xfrm>
            <a:off x="275810" y="144624"/>
            <a:ext cx="700935" cy="8638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50524"/>
          <a:stretch/>
        </p:blipFill>
        <p:spPr>
          <a:xfrm>
            <a:off x="408277" y="1825625"/>
            <a:ext cx="5556106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52560" t="4438" r="-1018" b="63389"/>
          <a:stretch/>
        </p:blipFill>
        <p:spPr>
          <a:xfrm>
            <a:off x="2608118" y="160270"/>
            <a:ext cx="5441804" cy="904010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Bewegen wordt makkelijker</a:t>
            </a:r>
          </a:p>
          <a:p>
            <a:endParaRPr lang="nl-NL" dirty="0"/>
          </a:p>
          <a:p>
            <a:r>
              <a:rPr lang="nl-NL" dirty="0"/>
              <a:t>U voelt zich sterker</a:t>
            </a:r>
          </a:p>
          <a:p>
            <a:endParaRPr lang="nl-NL" dirty="0"/>
          </a:p>
          <a:p>
            <a:r>
              <a:rPr lang="nl-NL" dirty="0"/>
              <a:t>U voelt zich fitter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439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r="86987"/>
          <a:stretch/>
        </p:blipFill>
        <p:spPr>
          <a:xfrm>
            <a:off x="275810" y="144624"/>
            <a:ext cx="700935" cy="863883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Ja</a:t>
            </a:r>
          </a:p>
          <a:p>
            <a:endParaRPr lang="nl-NL" dirty="0"/>
          </a:p>
          <a:p>
            <a:r>
              <a:rPr lang="nl-NL" dirty="0"/>
              <a:t>Na 2 of 3 of 4 weken wordt de pijn minder.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42965" t="24954" r="6069" b="43823"/>
          <a:stretch/>
        </p:blipFill>
        <p:spPr>
          <a:xfrm>
            <a:off x="2524992" y="222617"/>
            <a:ext cx="5548745" cy="862445"/>
          </a:xfrm>
          <a:prstGeom prst="rect">
            <a:avLst/>
          </a:prstGeom>
        </p:spPr>
      </p:pic>
      <p:pic>
        <p:nvPicPr>
          <p:cNvPr id="10" name="Tijdelijke aanduiding voor inhoud 9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r="70397"/>
          <a:stretch/>
        </p:blipFill>
        <p:spPr>
          <a:xfrm>
            <a:off x="976745" y="1825625"/>
            <a:ext cx="4530748" cy="38831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928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r="86987"/>
          <a:stretch/>
        </p:blipFill>
        <p:spPr>
          <a:xfrm>
            <a:off x="275810" y="144624"/>
            <a:ext cx="700935" cy="863883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Er zijn </a:t>
            </a:r>
            <a:r>
              <a:rPr lang="nl-NL" dirty="0">
                <a:solidFill>
                  <a:srgbClr val="FF0000"/>
                </a:solidFill>
              </a:rPr>
              <a:t>geen</a:t>
            </a:r>
            <a:r>
              <a:rPr lang="nl-NL" dirty="0"/>
              <a:t> risico’s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52966" t="6942" b="62252"/>
          <a:stretch/>
        </p:blipFill>
        <p:spPr>
          <a:xfrm>
            <a:off x="2244436" y="144624"/>
            <a:ext cx="5281932" cy="883227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91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9082" y="1825625"/>
            <a:ext cx="4451032" cy="382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Er zijn 3 </a:t>
            </a:r>
            <a:r>
              <a:rPr lang="nl-NL" dirty="0"/>
              <a:t>soorten </a:t>
            </a:r>
            <a:r>
              <a:rPr lang="nl-NL" dirty="0" smtClean="0"/>
              <a:t>pijnstillers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Vertel ons welke medicijnen u </a:t>
            </a:r>
            <a:r>
              <a:rPr lang="nl-NL" dirty="0" smtClean="0"/>
              <a:t>gebruikt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 kiezen samen een goede </a:t>
            </a:r>
            <a:r>
              <a:rPr lang="nl-NL" dirty="0" smtClean="0"/>
              <a:t>pijnstiller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1168"/>
            <a:ext cx="2947034" cy="11334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5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71182"/>
          <a:stretch/>
        </p:blipFill>
        <p:spPr>
          <a:xfrm>
            <a:off x="300208" y="282797"/>
            <a:ext cx="849269" cy="11334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52560" t="4438" r="-1018" b="63389"/>
          <a:stretch/>
        </p:blipFill>
        <p:spPr>
          <a:xfrm>
            <a:off x="2991050" y="397529"/>
            <a:ext cx="5441804" cy="9040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32" y="1825625"/>
            <a:ext cx="6066468" cy="37807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ijdelijke aanduiding voor inhoud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Neem voor u gaat bewegen een pijnstiller</a:t>
            </a:r>
          </a:p>
          <a:p>
            <a:endParaRPr lang="nl-NL" dirty="0"/>
          </a:p>
          <a:p>
            <a:r>
              <a:rPr lang="nl-NL" dirty="0"/>
              <a:t>U heeft dan minder pijn</a:t>
            </a:r>
          </a:p>
          <a:p>
            <a:endParaRPr lang="nl-NL" dirty="0"/>
          </a:p>
          <a:p>
            <a:r>
              <a:rPr lang="nl-NL" dirty="0"/>
              <a:t>Het bewegen wordt makkelijker</a:t>
            </a:r>
          </a:p>
        </p:txBody>
      </p:sp>
    </p:spTree>
    <p:extLst>
      <p:ext uri="{BB962C8B-B14F-4D97-AF65-F5344CB8AC3E}">
        <p14:creationId xmlns:p14="http://schemas.microsoft.com/office/powerpoint/2010/main" val="289204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40658" r="67856"/>
          <a:stretch/>
        </p:blipFill>
        <p:spPr>
          <a:xfrm>
            <a:off x="829107" y="2549747"/>
            <a:ext cx="4978139" cy="2405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r="71182"/>
          <a:stretch/>
        </p:blipFill>
        <p:spPr>
          <a:xfrm>
            <a:off x="300208" y="282797"/>
            <a:ext cx="849269" cy="11334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42965" t="24954" r="6069" b="43823"/>
          <a:stretch/>
        </p:blipFill>
        <p:spPr>
          <a:xfrm>
            <a:off x="2765623" y="418312"/>
            <a:ext cx="5548745" cy="862445"/>
          </a:xfrm>
          <a:prstGeom prst="rect">
            <a:avLst/>
          </a:prstGeom>
        </p:spPr>
      </p:pic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Ja, de pijn kan meteen minder worden</a:t>
            </a:r>
          </a:p>
        </p:txBody>
      </p:sp>
    </p:spTree>
    <p:extLst>
      <p:ext uri="{BB962C8B-B14F-4D97-AF65-F5344CB8AC3E}">
        <p14:creationId xmlns:p14="http://schemas.microsoft.com/office/powerpoint/2010/main" val="17506440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335</Words>
  <Application>Microsoft Office PowerPoint</Application>
  <PresentationFormat>Breedbeeld</PresentationFormat>
  <Paragraphs>81</Paragraphs>
  <Slides>16</Slides>
  <Notes>5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Er zijn 3 mogelijkheden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Er zijn 3 mogelijkheden </vt:lpstr>
      <vt:lpstr>PowerPoint-presentatie</vt:lpstr>
    </vt:vector>
  </TitlesOfParts>
  <Company>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Jorien van Treeck</dc:creator>
  <cp:lastModifiedBy>Gudule Boland</cp:lastModifiedBy>
  <cp:revision>29</cp:revision>
  <dcterms:created xsi:type="dcterms:W3CDTF">2022-08-15T13:45:35Z</dcterms:created>
  <dcterms:modified xsi:type="dcterms:W3CDTF">2022-11-29T16:49:48Z</dcterms:modified>
</cp:coreProperties>
</file>